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2"/>
    <p:sldId id="1017" r:id="rId3"/>
    <p:sldId id="1020" r:id="rId4"/>
    <p:sldId id="1061" r:id="rId5"/>
    <p:sldId id="1062" r:id="rId6"/>
    <p:sldId id="1063" r:id="rId7"/>
    <p:sldId id="1021" r:id="rId8"/>
    <p:sldId id="1064" r:id="rId9"/>
    <p:sldId id="1065" r:id="rId10"/>
    <p:sldId id="1022" r:id="rId11"/>
    <p:sldId id="1060" r:id="rId12"/>
    <p:sldId id="1024" r:id="rId13"/>
    <p:sldId id="1027" r:id="rId14"/>
    <p:sldId id="1066" r:id="rId15"/>
    <p:sldId id="1067" r:id="rId16"/>
    <p:sldId id="1068" r:id="rId17"/>
    <p:sldId id="1028" r:id="rId18"/>
    <p:sldId id="1059" r:id="rId19"/>
    <p:sldId id="1069" r:id="rId20"/>
    <p:sldId id="1070"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中册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第四单元  外国作家作品研习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2308324"/>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rPr>
              <a:t>13 《</a:t>
            </a:r>
            <a:r>
              <a:rPr lang="zh-CN" altLang="en-US" sz="4800" b="0" dirty="0">
                <a:solidFill>
                  <a:srgbClr val="000000"/>
                </a:solidFill>
                <a:latin typeface="微软雅黑" panose="020B0503020204020204" pitchFamily="34" charset="-122"/>
                <a:ea typeface="微软雅黑" panose="020B0503020204020204" pitchFamily="34" charset="-122"/>
              </a:rPr>
              <a:t>迷娘</a:t>
            </a:r>
            <a:r>
              <a:rPr lang="en-US" altLang="zh-CN" sz="4800" b="0" dirty="0">
                <a:solidFill>
                  <a:srgbClr val="000000"/>
                </a:solidFill>
                <a:latin typeface="微软雅黑" panose="020B0503020204020204" pitchFamily="34" charset="-122"/>
                <a:ea typeface="微软雅黑" panose="020B0503020204020204" pitchFamily="34" charset="-122"/>
              </a:rPr>
              <a:t>》</a:t>
            </a:r>
            <a:r>
              <a:rPr lang="en-US" altLang="zh-CN" sz="3000" b="0" dirty="0">
                <a:solidFill>
                  <a:srgbClr val="000000"/>
                </a:solidFill>
                <a:latin typeface="微软雅黑" panose="020B0503020204020204" pitchFamily="34" charset="-122"/>
                <a:ea typeface="微软雅黑" panose="020B0503020204020204" pitchFamily="34" charset="-122"/>
              </a:rPr>
              <a:t>(</a:t>
            </a:r>
            <a:r>
              <a:rPr lang="zh-CN" altLang="en-US" sz="3000" b="0" dirty="0">
                <a:solidFill>
                  <a:srgbClr val="000000"/>
                </a:solidFill>
                <a:latin typeface="微软雅黑" panose="020B0503020204020204" pitchFamily="34" charset="-122"/>
                <a:ea typeface="微软雅黑" panose="020B0503020204020204" pitchFamily="34" charset="-122"/>
              </a:rPr>
              <a:t>之一</a:t>
            </a:r>
            <a:r>
              <a:rPr lang="en-US" altLang="zh-CN" sz="3000" b="0" dirty="0">
                <a:solidFill>
                  <a:srgbClr val="000000"/>
                </a:solidFill>
                <a:latin typeface="微软雅黑" panose="020B0503020204020204" pitchFamily="34" charset="-122"/>
                <a:ea typeface="微软雅黑" panose="020B0503020204020204" pitchFamily="34" charset="-122"/>
              </a:rPr>
              <a:t>) </a:t>
            </a:r>
            <a:r>
              <a:rPr lang="en-US" altLang="zh-CN" sz="4800" b="0" dirty="0">
                <a:solidFill>
                  <a:srgbClr val="000000"/>
                </a:solidFill>
                <a:latin typeface="微软雅黑" panose="020B0503020204020204" pitchFamily="34" charset="-122"/>
                <a:ea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rPr>
              <a:t>致大海</a:t>
            </a:r>
            <a:r>
              <a:rPr lang="en-US" altLang="zh-CN" sz="4800" b="0" dirty="0">
                <a:solidFill>
                  <a:srgbClr val="000000"/>
                </a:solidFill>
                <a:latin typeface="微软雅黑" panose="020B0503020204020204" pitchFamily="34" charset="-122"/>
                <a:ea typeface="微软雅黑" panose="020B0503020204020204" pitchFamily="34" charset="-122"/>
              </a:rPr>
              <a:t>》 </a:t>
            </a:r>
          </a:p>
          <a:p>
            <a:pPr algn="ctr" eaLnBrk="1" fontAlgn="auto" hangingPunct="1">
              <a:lnSpc>
                <a:spcPct val="150000"/>
              </a:lnSpc>
              <a:spcBef>
                <a:spcPts val="0"/>
              </a:spcBef>
              <a:spcAft>
                <a:spcPts val="0"/>
              </a:spcAft>
            </a:pPr>
            <a:r>
              <a:rPr lang="en-US" altLang="zh-CN" sz="4800" b="0" dirty="0" smtClean="0">
                <a:solidFill>
                  <a:srgbClr val="000000"/>
                </a:solidFill>
                <a:latin typeface="微软雅黑" panose="020B0503020204020204" pitchFamily="34" charset="-122"/>
                <a:ea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rPr>
              <a:t>自己之歌</a:t>
            </a:r>
            <a:r>
              <a:rPr lang="en-US" altLang="zh-CN" sz="4800" b="0" dirty="0">
                <a:solidFill>
                  <a:srgbClr val="000000"/>
                </a:solidFill>
                <a:latin typeface="微软雅黑" panose="020B0503020204020204" pitchFamily="34" charset="-122"/>
                <a:ea typeface="微软雅黑" panose="020B0503020204020204" pitchFamily="34" charset="-122"/>
              </a:rPr>
              <a:t>》</a:t>
            </a:r>
            <a:r>
              <a:rPr lang="en-US" altLang="zh-CN" sz="3000" b="0" dirty="0">
                <a:solidFill>
                  <a:srgbClr val="000000"/>
                </a:solidFill>
                <a:latin typeface="微软雅黑" panose="020B0503020204020204" pitchFamily="34" charset="-122"/>
                <a:ea typeface="微软雅黑" panose="020B0503020204020204" pitchFamily="34" charset="-122"/>
              </a:rPr>
              <a:t>(</a:t>
            </a:r>
            <a:r>
              <a:rPr lang="zh-CN" altLang="en-US" sz="3000" b="0" dirty="0">
                <a:solidFill>
                  <a:srgbClr val="000000"/>
                </a:solidFill>
                <a:latin typeface="微软雅黑" panose="020B0503020204020204" pitchFamily="34" charset="-122"/>
                <a:ea typeface="微软雅黑" panose="020B0503020204020204" pitchFamily="34" charset="-122"/>
              </a:rPr>
              <a:t>节选</a:t>
            </a:r>
            <a:r>
              <a:rPr lang="en-US" altLang="zh-CN" sz="3000" b="0" dirty="0">
                <a:solidFill>
                  <a:srgbClr val="000000"/>
                </a:solidFill>
                <a:latin typeface="微软雅黑" panose="020B0503020204020204" pitchFamily="34" charset="-122"/>
                <a:ea typeface="微软雅黑" panose="020B0503020204020204" pitchFamily="34" charset="-122"/>
              </a:rPr>
              <a:t>)</a:t>
            </a:r>
            <a:r>
              <a:rPr lang="en-US" altLang="zh-CN" sz="4800" b="0" dirty="0">
                <a:solidFill>
                  <a:srgbClr val="000000"/>
                </a:solidFill>
                <a:latin typeface="微软雅黑" panose="020B0503020204020204" pitchFamily="34" charset="-122"/>
                <a:ea typeface="微软雅黑" panose="020B0503020204020204" pitchFamily="34" charset="-122"/>
              </a:rPr>
              <a:t> *《</a:t>
            </a:r>
            <a:r>
              <a:rPr lang="zh-CN" altLang="en-US" sz="4800" b="0" dirty="0">
                <a:solidFill>
                  <a:srgbClr val="000000"/>
                </a:solidFill>
                <a:latin typeface="微软雅黑" panose="020B0503020204020204" pitchFamily="34" charset="-122"/>
                <a:ea typeface="微软雅黑" panose="020B0503020204020204" pitchFamily="34" charset="-122"/>
              </a:rPr>
              <a:t>树和天空</a:t>
            </a:r>
            <a:r>
              <a:rPr lang="en-US" altLang="zh-CN" sz="4800" b="0" dirty="0">
                <a:solidFill>
                  <a:srgbClr val="000000"/>
                </a:solidFill>
                <a:latin typeface="微软雅黑" panose="020B0503020204020204" pitchFamily="34" charset="-122"/>
                <a:ea typeface="微软雅黑" panose="020B0503020204020204" pitchFamily="34" charset="-122"/>
              </a:rPr>
              <a:t>》</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algn="ctr" hangingPunct="0">
              <a:spcAft>
                <a:spcPts val="0"/>
              </a:spcAft>
            </a:pP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文学类文本阅读之鉴赏现代诗歌的词句含意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高考戳考点.EPS" descr="id:2147488241;FounderCES"/>
          <p:cNvPicPr/>
          <p:nvPr/>
        </p:nvPicPr>
        <p:blipFill>
          <a:blip r:embed="rId2"/>
          <a:stretch>
            <a:fillRect/>
          </a:stretch>
        </p:blipFill>
        <p:spPr>
          <a:xfrm>
            <a:off x="3574220" y="736141"/>
            <a:ext cx="5036720" cy="515869"/>
          </a:xfrm>
          <a:prstGeom prst="rect">
            <a:avLst/>
          </a:prstGeom>
        </p:spPr>
      </p:pic>
      <p:pic>
        <p:nvPicPr>
          <p:cNvPr id="5" name="分析.EPS" descr="id:2147488248;FounderCES"/>
          <p:cNvPicPr/>
          <p:nvPr/>
        </p:nvPicPr>
        <p:blipFill>
          <a:blip r:embed="rId3"/>
          <a:stretch>
            <a:fillRect/>
          </a:stretch>
        </p:blipFill>
        <p:spPr>
          <a:xfrm>
            <a:off x="360854" y="1825072"/>
            <a:ext cx="2006438" cy="369546"/>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303853969"/>
              </p:ext>
            </p:extLst>
          </p:nvPr>
        </p:nvGraphicFramePr>
        <p:xfrm>
          <a:off x="360854" y="2424256"/>
          <a:ext cx="11485848" cy="3840480"/>
        </p:xfrm>
        <a:graphic>
          <a:graphicData uri="http://schemas.openxmlformats.org/drawingml/2006/table">
            <a:tbl>
              <a:tblPr firstRow="1" firstCol="1" bandRow="1"/>
              <a:tblGrid>
                <a:gridCol w="1557888">
                  <a:extLst>
                    <a:ext uri="{9D8B030D-6E8A-4147-A177-3AD203B41FA5}">
                      <a16:colId xmlns:a16="http://schemas.microsoft.com/office/drawing/2014/main" val="873476612"/>
                    </a:ext>
                  </a:extLst>
                </a:gridCol>
                <a:gridCol w="9927960">
                  <a:extLst>
                    <a:ext uri="{9D8B030D-6E8A-4147-A177-3AD203B41FA5}">
                      <a16:colId xmlns:a16="http://schemas.microsoft.com/office/drawing/2014/main" val="1355802001"/>
                    </a:ext>
                  </a:extLst>
                </a:gridCol>
              </a:tblGrid>
              <a:tr h="408724">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dirty="0">
                          <a:solidFill>
                            <a:srgbClr val="000000"/>
                          </a:solidFill>
                          <a:effectLst/>
                          <a:latin typeface="+mn-ea"/>
                          <a:ea typeface="+mn-ea"/>
                          <a:cs typeface="Times New Roman" panose="02020603050405020304" pitchFamily="18" charset="0"/>
                        </a:rPr>
                        <a:t>语言建构与</a:t>
                      </a:r>
                      <a:r>
                        <a:rPr lang="zh-CN" sz="2400" b="1" dirty="0" smtClean="0">
                          <a:solidFill>
                            <a:srgbClr val="000000"/>
                          </a:solidFill>
                          <a:effectLst/>
                          <a:latin typeface="+mn-ea"/>
                          <a:ea typeface="+mn-ea"/>
                          <a:cs typeface="Times New Roman" panose="02020603050405020304" pitchFamily="18" charset="0"/>
                        </a:rPr>
                        <a:t>运用</a:t>
                      </a:r>
                      <a:r>
                        <a:rPr lang="en-US" altLang="zh-CN" sz="2400" b="1" dirty="0" smtClean="0">
                          <a:solidFill>
                            <a:srgbClr val="000000"/>
                          </a:solidFill>
                          <a:effectLst/>
                          <a:latin typeface="+mn-ea"/>
                          <a:ea typeface="+mn-ea"/>
                          <a:cs typeface="Times New Roman" panose="02020603050405020304" pitchFamily="18" charset="0"/>
                        </a:rPr>
                        <a:t>   </a:t>
                      </a:r>
                      <a:r>
                        <a:rPr lang="zh-CN" sz="2400" b="1" dirty="0" smtClean="0">
                          <a:solidFill>
                            <a:srgbClr val="000000"/>
                          </a:solidFill>
                          <a:effectLst/>
                          <a:latin typeface="+mn-ea"/>
                          <a:ea typeface="+mn-ea"/>
                          <a:cs typeface="Times New Roman" panose="02020603050405020304" pitchFamily="18" charset="0"/>
                        </a:rPr>
                        <a:t>审美</a:t>
                      </a:r>
                      <a:r>
                        <a:rPr lang="zh-CN" sz="2400" b="1" dirty="0">
                          <a:solidFill>
                            <a:srgbClr val="000000"/>
                          </a:solidFill>
                          <a:effectLst/>
                          <a:latin typeface="+mn-ea"/>
                          <a:ea typeface="+mn-ea"/>
                          <a:cs typeface="Times New Roman" panose="02020603050405020304" pitchFamily="18" charset="0"/>
                        </a:rPr>
                        <a:t>鉴赏与创造</a:t>
                      </a:r>
                      <a:endParaRPr lang="zh-CN" sz="105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113106755"/>
                  </a:ext>
                </a:extLst>
              </a:tr>
              <a:tr h="3040805">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高考解读</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marL="0" indent="630238"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新诗是由古代诗歌发展而来的。由古代过渡到现代，诗歌发生了两大变革：一是诗歌的外形与韵律，打破了字数的限度与韵律规范；二是抒情的深度与宽度发生了巨大的变化，远远超出了古诗抒发悲愁的范围。就这一点来讲，新诗也叫</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自由诗</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，古代诗歌叫</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格律诗</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。当然，新诗中也包含今人写的古体诗</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习惯上称旧体诗</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。如毛泽东的《七律</a:t>
                      </a:r>
                      <a:r>
                        <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长征》，既是旧体诗，也是新诗。</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681436254"/>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68889300"/>
              </p:ext>
            </p:extLst>
          </p:nvPr>
        </p:nvGraphicFramePr>
        <p:xfrm>
          <a:off x="406574" y="940159"/>
          <a:ext cx="11377264" cy="1793582"/>
        </p:xfrm>
        <a:graphic>
          <a:graphicData uri="http://schemas.openxmlformats.org/drawingml/2006/table">
            <a:tbl>
              <a:tblPr firstRow="1" firstCol="1" bandRow="1"/>
              <a:tblGrid>
                <a:gridCol w="1512168">
                  <a:extLst>
                    <a:ext uri="{9D8B030D-6E8A-4147-A177-3AD203B41FA5}">
                      <a16:colId xmlns:a16="http://schemas.microsoft.com/office/drawing/2014/main" val="399734507"/>
                    </a:ext>
                  </a:extLst>
                </a:gridCol>
                <a:gridCol w="9865096">
                  <a:extLst>
                    <a:ext uri="{9D8B030D-6E8A-4147-A177-3AD203B41FA5}">
                      <a16:colId xmlns:a16="http://schemas.microsoft.com/office/drawing/2014/main" val="3334587826"/>
                    </a:ext>
                  </a:extLst>
                </a:gridCol>
              </a:tblGrid>
              <a:tr h="696302">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kumimoji="0" lang="zh-CN" altLang="en-US" sz="2400" b="1" i="0" u="none" strike="noStrike" kern="1200" cap="none" spc="0" normalizeH="0" baseline="0" noProof="0" dirty="0" smtClean="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语言建构与运用   审美鉴赏与创造</a:t>
                      </a:r>
                      <a:endParaRPr lang="zh-CN"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704545752"/>
                  </a:ext>
                </a:extLst>
              </a:tr>
              <a:tr h="1044453">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常见设</a:t>
                      </a:r>
                    </a:p>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问方式</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如何理解这首诗中</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的含意。</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b="1" dirty="0" smtClean="0">
                          <a:solidFill>
                            <a:srgbClr val="000000"/>
                          </a:solidFill>
                          <a:effectLst/>
                          <a:latin typeface="Times New Roman" panose="02020603050405020304" pitchFamily="18" charset="0"/>
                          <a:ea typeface="宋体" panose="02010600030101010101" pitchFamily="2" charset="-122"/>
                        </a:rPr>
                        <a:t>2</a:t>
                      </a:r>
                      <a:r>
                        <a:rPr lang="en-US" altLang="zh-CN" sz="2400" b="1" dirty="0" smtClean="0">
                          <a:solidFill>
                            <a:srgbClr val="000000"/>
                          </a:solidFill>
                          <a:effectLst/>
                          <a:latin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诗句表达了什么样的思想感情</a:t>
                      </a:r>
                      <a:r>
                        <a:rPr lang="zh-CN" altLang="zh-CN" sz="2400" b="1" dirty="0" smtClean="0">
                          <a:solidFill>
                            <a:srgbClr val="000000"/>
                          </a:solidFill>
                          <a:effectLst/>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请具体赏析。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83954641"/>
                  </a:ext>
                </a:extLst>
              </a:tr>
            </a:tbl>
          </a:graphicData>
        </a:graphic>
      </p:graphicFrame>
    </p:spTree>
    <p:extLst>
      <p:ext uri="{BB962C8B-B14F-4D97-AF65-F5344CB8AC3E}">
        <p14:creationId xmlns:p14="http://schemas.microsoft.com/office/powerpoint/2010/main" val="507753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4524315"/>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鉴赏现代诗歌词句含意的解题攻略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理解现代诗歌中的词句内涵同样要结合语境，联系上下文来分析，尤其注意：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不可断章取义</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应把握全诗主旨。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新诗篇幅短小，讲究含蓄，尤其要着重把握整体，不可只顾及个别词句。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要在主题意识下理解句子的含意</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可从以下几个角度进行</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句中关键词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句子的表达技巧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，如修辞手法、表现手法等。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句子在文中的作用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a:t>
            </a:r>
            <a:r>
              <a:rPr lang="zh-CN" altLang="zh-CN" b="1"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句、过渡句、总结句、反复句、主旨句等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，体会句子的表意范围。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263;FounderCES"/>
          <p:cNvPicPr/>
          <p:nvPr/>
        </p:nvPicPr>
        <p:blipFill>
          <a:blip r:embed="rId2"/>
          <a:stretch>
            <a:fillRect/>
          </a:stretch>
        </p:blipFill>
        <p:spPr>
          <a:xfrm>
            <a:off x="360854" y="836712"/>
            <a:ext cx="2007131" cy="369546"/>
          </a:xfrm>
          <a:prstGeom prst="rect">
            <a:avLst/>
          </a:prstGeom>
        </p:spPr>
      </p:pic>
      <p:pic>
        <p:nvPicPr>
          <p:cNvPr id="4" name="21XBS5.eps" descr="id:2147488270;FounderCES"/>
          <p:cNvPicPr/>
          <p:nvPr/>
        </p:nvPicPr>
        <p:blipFill>
          <a:blip r:embed="rId3"/>
          <a:stretch>
            <a:fillRect/>
          </a:stretch>
        </p:blipFill>
        <p:spPr>
          <a:xfrm>
            <a:off x="360853" y="5657385"/>
            <a:ext cx="2007131" cy="369511"/>
          </a:xfrm>
          <a:prstGeom prst="rect">
            <a:avLst/>
          </a:prstGeom>
        </p:spPr>
      </p:pic>
      <p:pic>
        <p:nvPicPr>
          <p:cNvPr id="5" name="手指.eps" descr="id:2147488277;FounderCES"/>
          <p:cNvPicPr/>
          <p:nvPr/>
        </p:nvPicPr>
        <p:blipFill>
          <a:blip r:embed="rId4"/>
          <a:stretch>
            <a:fillRect/>
          </a:stretch>
        </p:blipFill>
        <p:spPr>
          <a:xfrm>
            <a:off x="2494806" y="5716092"/>
            <a:ext cx="581025" cy="252095"/>
          </a:xfrm>
          <a:prstGeom prst="rect">
            <a:avLst/>
          </a:prstGeom>
        </p:spPr>
      </p:pic>
      <p:sp>
        <p:nvSpPr>
          <p:cNvPr id="6" name="矩形 5"/>
          <p:cNvSpPr/>
          <p:nvPr/>
        </p:nvSpPr>
        <p:spPr>
          <a:xfrm>
            <a:off x="3125709" y="5518973"/>
            <a:ext cx="6094938" cy="576248"/>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本课</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诗歌阅读拓展提优</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的第</a:t>
            </a:r>
            <a:r>
              <a:rPr lang="en-US" altLang="zh-CN" sz="2400" dirty="0">
                <a:solidFill>
                  <a:srgbClr val="000000"/>
                </a:solidFill>
                <a:cs typeface="Times New Roman" panose="02020603050405020304" pitchFamily="18" charset="0"/>
              </a:rPr>
              <a:t>8</a:t>
            </a:r>
            <a:r>
              <a:rPr lang="zh-CN" altLang="zh-CN" sz="2400" dirty="0">
                <a:solidFill>
                  <a:srgbClr val="000000"/>
                </a:solidFill>
                <a:ea typeface="楷体" panose="02010609060101010101" pitchFamily="49" charset="-122"/>
                <a:cs typeface="Times New Roman" panose="02020603050405020304" pitchFamily="18" charset="0"/>
              </a:rPr>
              <a:t>题</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P84</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702927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3900235"/>
          </a:xfrm>
        </p:spPr>
        <p:txBody>
          <a:bodyPr/>
          <a:lstStyle/>
          <a:p>
            <a:pPr hangingPunct="0">
              <a:spcAft>
                <a:spcPts val="0"/>
              </a:spcAft>
            </a:pPr>
            <a:r>
              <a:rPr lang="en-US" altLang="zh-CN" b="1" dirty="0">
                <a:solidFill>
                  <a:srgbClr val="EA4F5B"/>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EA4F5B"/>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惠特曼名言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全世界的母亲多么的相像！她们的心始终一样。每一个母亲都有一颗极为纯真的赤子之心。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我听见了谈话者的谈话，关于始与终的谈话，可是我不谈论始与终。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过去和现在凋谢了，我曾经使它们饱满，又曾经使它们空虚，还要接下去装满那在身后还将继续下去的生命。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284;FounderCES"/>
          <p:cNvPicPr/>
          <p:nvPr/>
        </p:nvPicPr>
        <p:blipFill>
          <a:blip r:embed="rId2"/>
          <a:stretch>
            <a:fillRect/>
          </a:stretch>
        </p:blipFill>
        <p:spPr>
          <a:xfrm>
            <a:off x="3775939" y="753112"/>
            <a:ext cx="4655115" cy="483820"/>
          </a:xfrm>
          <a:prstGeom prst="rect">
            <a:avLst/>
          </a:prstGeom>
        </p:spPr>
      </p:pic>
      <p:pic>
        <p:nvPicPr>
          <p:cNvPr id="4" name="21XBS8.EPS" descr="id:2147488291;FounderCES"/>
          <p:cNvPicPr/>
          <p:nvPr/>
        </p:nvPicPr>
        <p:blipFill>
          <a:blip r:embed="rId3"/>
          <a:stretch>
            <a:fillRect/>
          </a:stretch>
        </p:blipFill>
        <p:spPr>
          <a:xfrm>
            <a:off x="342748" y="1358076"/>
            <a:ext cx="2015490" cy="371360"/>
          </a:xfrm>
          <a:prstGeom prst="rect">
            <a:avLst/>
          </a:prstGeom>
        </p:spPr>
      </p:pic>
    </p:spTree>
    <p:extLst>
      <p:ext uri="{BB962C8B-B14F-4D97-AF65-F5344CB8AC3E}">
        <p14:creationId xmlns:p14="http://schemas.microsoft.com/office/powerpoint/2010/main" val="3312500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歌 德 名 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今天做不成的，明天也不会做好，一天也不能够虚度，要下决心把可能的事情，一把抓住而紧紧抱住，有决心就不会任其逃去，而且必然要贯彻实行。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每走一步都走向一个终于要达到的目标，这并不够，应该每一步就是一个目标，每一步都自有价值。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每个人都应该坚持走他为自己开辟的道路，不被权威所吓倒，不受行时的观点所牵制，也不被时尚所迷惑。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964767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普希金名言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读书和学习是在别人思想和知识的帮助下，建立起自己的思想和知识。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世界的设计创造应以人为中心，而不是以谋取金钱，人并非以金钱为对象而生活，人的对象往往是人。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如生活欺骗了你，不要悲伤，不要心急！忧郁的日子里须要镇静：相信吧，快乐的日子将会来临。心儿永远向往着未来；现在却常是忧郁：一切都是瞬息，一切都将会过去；而那过去了的，就会成为亲切的怀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2610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EA4F5B"/>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EA4F5B"/>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坚 持 信 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1855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月，纽约一个印刷厂的工人出版了诗集《草叶集》，他就是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岁的惠特曼。初版《草叶集》只收录了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首诗，出版一个星期，一本也没有卖掉；到第二年增订版出版，仅卖了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本。但是，当时有个惠特曼最尊敬的最有声望的人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爱默生，他对惠特曼给予了极高的评价。他说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正处在伟大的经历的开端，我祝福你。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数年后，惠特曼终于在美国文坛上声名鹊起，成了享有极高声誉的大家。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惠特曼说：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没有信仰，则没有名副其实的生命和品行；没有信仰，则没有名副其实的国土。</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5295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2238241"/>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《迷娘》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通过描写柠檬花、橙子、蓝天、和风等意象，描摹了故国的美丽，表达了迷娘对故乡的思念之情。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露从今夜白，月是故乡明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，寂寞的夜里，游子远望明月、眺望远方，抒发着对故乡的浓浓思恋之情。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思乡</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爱国</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留恋</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素材运用.EPS" descr="id:2147488298;FounderCES"/>
          <p:cNvPicPr/>
          <p:nvPr/>
        </p:nvPicPr>
        <p:blipFill>
          <a:blip r:embed="rId2"/>
          <a:stretch>
            <a:fillRect/>
          </a:stretch>
        </p:blipFill>
        <p:spPr>
          <a:xfrm>
            <a:off x="486899" y="748179"/>
            <a:ext cx="2023318" cy="389825"/>
          </a:xfrm>
          <a:prstGeom prst="rect">
            <a:avLst/>
          </a:prstGeom>
        </p:spPr>
      </p:pic>
      <p:grpSp>
        <p:nvGrpSpPr>
          <p:cNvPr id="6" name="组合 5"/>
          <p:cNvGrpSpPr/>
          <p:nvPr/>
        </p:nvGrpSpPr>
        <p:grpSpPr>
          <a:xfrm>
            <a:off x="478582" y="1340768"/>
            <a:ext cx="1440160" cy="461665"/>
            <a:chOff x="342748" y="1248196"/>
            <a:chExt cx="1112805" cy="461665"/>
          </a:xfrm>
        </p:grpSpPr>
        <p:pic>
          <p:nvPicPr>
            <p:cNvPr id="7" name="BS25.EPS" descr="id:2147488689;FounderCES"/>
            <p:cNvPicPr/>
            <p:nvPr/>
          </p:nvPicPr>
          <p:blipFill>
            <a:blip r:embed="rId3"/>
            <a:stretch>
              <a:fillRect/>
            </a:stretch>
          </p:blipFill>
          <p:spPr>
            <a:xfrm>
              <a:off x="342748" y="1277813"/>
              <a:ext cx="864096" cy="395605"/>
            </a:xfrm>
            <a:prstGeom prst="rect">
              <a:avLst/>
            </a:prstGeom>
          </p:spPr>
        </p:pic>
        <p:sp>
          <p:nvSpPr>
            <p:cNvPr id="8" name="矩形 7"/>
            <p:cNvSpPr/>
            <p:nvPr/>
          </p:nvSpPr>
          <p:spPr>
            <a:xfrm>
              <a:off x="342748" y="1248196"/>
              <a:ext cx="1112805" cy="461665"/>
            </a:xfrm>
            <a:prstGeom prst="rect">
              <a:avLst/>
            </a:prstGeom>
          </p:spPr>
          <p:txBody>
            <a:bodyPr wrap="none">
              <a:spAutoFit/>
            </a:bodyPr>
            <a:lstStyle/>
            <a:p>
              <a:r>
                <a:rPr lang="zh-CN" altLang="zh-CN" sz="2400" dirty="0" smtClean="0">
                  <a:solidFill>
                    <a:schemeClr val="bg1"/>
                  </a:solidFill>
                  <a:ea typeface="黑体" panose="02010609060101010101" pitchFamily="49" charset="-122"/>
                  <a:cs typeface="Times New Roman" panose="02020603050405020304" pitchFamily="18" charset="0"/>
                </a:rPr>
                <a:t>素材</a:t>
              </a:r>
              <a:r>
                <a:rPr lang="zh-CN" altLang="en-US" sz="2400" dirty="0" smtClean="0">
                  <a:solidFill>
                    <a:schemeClr val="bg1"/>
                  </a:solidFill>
                  <a:ea typeface="黑体" panose="02010609060101010101" pitchFamily="49" charset="-122"/>
                  <a:cs typeface="Times New Roman" panose="02020603050405020304" pitchFamily="18" charset="0"/>
                </a:rPr>
                <a:t>一</a:t>
              </a:r>
              <a:endParaRPr lang="zh-CN" altLang="en-US" dirty="0">
                <a:solidFill>
                  <a:schemeClr val="bg1"/>
                </a:solidFill>
              </a:endParaRPr>
            </a:p>
          </p:txBody>
        </p:sp>
      </p:grpSp>
    </p:spTree>
    <p:extLst>
      <p:ext uri="{BB962C8B-B14F-4D97-AF65-F5344CB8AC3E}">
        <p14:creationId xmlns:p14="http://schemas.microsoft.com/office/powerpoint/2010/main" val="16836063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52840"/>
            <a:ext cx="11485848" cy="3416320"/>
          </a:xfrm>
        </p:spPr>
        <p:txBody>
          <a:bodyPr/>
          <a:lstStyle/>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普希金的激进思想深为沙皇政府所不满，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1824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普希金再次遭到流放。与大海离别之前，身处南高加索的普希金，面对优美的自然景色、哥萨克的风土人情，浪漫主义诗情一发不可收拾，想起自己坎坷的经历，又联想到忍受着同样命运的葬身于大海的两位英雄，普希金思绪起伏，他的心像大海一样深沉、激荡，情不自禁地怀古伤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激情</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情怀</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坎坷人生</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追求</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自由</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3"/>
          <p:cNvGrpSpPr/>
          <p:nvPr/>
        </p:nvGrpSpPr>
        <p:grpSpPr>
          <a:xfrm>
            <a:off x="478582" y="980728"/>
            <a:ext cx="1296144" cy="461665"/>
            <a:chOff x="342748" y="1248196"/>
            <a:chExt cx="864096" cy="461665"/>
          </a:xfrm>
        </p:grpSpPr>
        <p:pic>
          <p:nvPicPr>
            <p:cNvPr id="5" name="BS25.EPS" descr="id:2147488689;FounderCES"/>
            <p:cNvPicPr/>
            <p:nvPr/>
          </p:nvPicPr>
          <p:blipFill>
            <a:blip r:embed="rId2"/>
            <a:stretch>
              <a:fillRect/>
            </a:stretch>
          </p:blipFill>
          <p:spPr>
            <a:xfrm>
              <a:off x="342748" y="1277813"/>
              <a:ext cx="864096" cy="395605"/>
            </a:xfrm>
            <a:prstGeom prst="rect">
              <a:avLst/>
            </a:prstGeom>
          </p:spPr>
        </p:pic>
        <p:sp>
          <p:nvSpPr>
            <p:cNvPr id="6" name="矩形 5"/>
            <p:cNvSpPr/>
            <p:nvPr/>
          </p:nvSpPr>
          <p:spPr>
            <a:xfrm>
              <a:off x="342748" y="1248196"/>
              <a:ext cx="859859" cy="461665"/>
            </a:xfrm>
            <a:prstGeom prst="rect">
              <a:avLst/>
            </a:prstGeom>
          </p:spPr>
          <p:txBody>
            <a:bodyPr wrap="none">
              <a:spAutoFit/>
            </a:bodyPr>
            <a:lstStyle/>
            <a:p>
              <a:r>
                <a:rPr lang="zh-CN" altLang="zh-CN" sz="2400" dirty="0" smtClean="0">
                  <a:solidFill>
                    <a:schemeClr val="bg1"/>
                  </a:solidFill>
                  <a:ea typeface="黑体" panose="02010609060101010101" pitchFamily="49" charset="-122"/>
                  <a:cs typeface="Times New Roman" panose="02020603050405020304" pitchFamily="18" charset="0"/>
                </a:rPr>
                <a:t>素材</a:t>
              </a:r>
              <a:r>
                <a:rPr lang="zh-CN" altLang="en-US" sz="2400" dirty="0" smtClean="0">
                  <a:solidFill>
                    <a:schemeClr val="bg1"/>
                  </a:solidFill>
                  <a:ea typeface="黑体" panose="02010609060101010101" pitchFamily="49" charset="-122"/>
                  <a:cs typeface="Times New Roman" panose="02020603050405020304" pitchFamily="18" charset="0"/>
                </a:rPr>
                <a:t>二</a:t>
              </a:r>
              <a:endParaRPr lang="zh-CN" altLang="en-US" dirty="0">
                <a:solidFill>
                  <a:schemeClr val="bg1"/>
                </a:solidFill>
              </a:endParaRPr>
            </a:p>
          </p:txBody>
        </p:sp>
      </p:grpSp>
    </p:spTree>
    <p:extLst>
      <p:ext uri="{BB962C8B-B14F-4D97-AF65-F5344CB8AC3E}">
        <p14:creationId xmlns:p14="http://schemas.microsoft.com/office/powerpoint/2010/main" val="35886651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524315"/>
          </a:xfrm>
        </p:spPr>
        <p:txBody>
          <a:bodyPr/>
          <a:lstStyle/>
          <a:p>
            <a:pPr indent="4495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《自己之歌》是惠特曼最有代表性的长诗，歌唱了自我、生命和大自然，以浓烈的抒情气氛冲淡了哲理的枯燥。节选部分诗人采用典型的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列举法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诗歌随着恣肆的想象形成诗人自己的旋律。惠特曼对自然万物情有独钟。他认为自然蕴含了自我追求的人类价值，自然界无所不在的自由、活力和创造力都令他身心振奋。即使是一片草叶，也同样具有那种茂盛、强壮、渴盼扩张、也能够扩张的生命精神和灵魂升腾。因此，他尽力歌唱大地，歌唱自然，歌唱这源源不断地为人的灵魂输送生命灵性和活力的精神源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生命的活力</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一草一木总关情</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歌唱自然</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自我追求</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78582" y="980728"/>
            <a:ext cx="1296144" cy="461665"/>
            <a:chOff x="342748" y="1248196"/>
            <a:chExt cx="864096" cy="461665"/>
          </a:xfrm>
        </p:grpSpPr>
        <p:pic>
          <p:nvPicPr>
            <p:cNvPr id="4" name="BS25.EPS" descr="id:2147488689;FounderCES"/>
            <p:cNvPicPr/>
            <p:nvPr/>
          </p:nvPicPr>
          <p:blipFill>
            <a:blip r:embed="rId2"/>
            <a:stretch>
              <a:fillRect/>
            </a:stretch>
          </p:blipFill>
          <p:spPr>
            <a:xfrm>
              <a:off x="342748" y="1277813"/>
              <a:ext cx="864096" cy="395605"/>
            </a:xfrm>
            <a:prstGeom prst="rect">
              <a:avLst/>
            </a:prstGeom>
          </p:spPr>
        </p:pic>
        <p:sp>
          <p:nvSpPr>
            <p:cNvPr id="5" name="矩形 4"/>
            <p:cNvSpPr/>
            <p:nvPr/>
          </p:nvSpPr>
          <p:spPr>
            <a:xfrm>
              <a:off x="342748" y="1248196"/>
              <a:ext cx="859859" cy="461665"/>
            </a:xfrm>
            <a:prstGeom prst="rect">
              <a:avLst/>
            </a:prstGeom>
          </p:spPr>
          <p:txBody>
            <a:bodyPr wrap="none">
              <a:spAutoFit/>
            </a:bodyPr>
            <a:lstStyle/>
            <a:p>
              <a:r>
                <a:rPr lang="zh-CN" altLang="zh-CN" sz="2400" dirty="0" smtClean="0">
                  <a:solidFill>
                    <a:schemeClr val="bg1"/>
                  </a:solidFill>
                  <a:ea typeface="黑体" panose="02010609060101010101" pitchFamily="49" charset="-122"/>
                  <a:cs typeface="Times New Roman" panose="02020603050405020304" pitchFamily="18" charset="0"/>
                </a:rPr>
                <a:t>素材</a:t>
              </a:r>
              <a:r>
                <a:rPr lang="zh-CN" altLang="en-US" sz="2400" dirty="0" smtClean="0">
                  <a:solidFill>
                    <a:schemeClr val="bg1"/>
                  </a:solidFill>
                  <a:ea typeface="黑体" panose="02010609060101010101" pitchFamily="49" charset="-122"/>
                  <a:cs typeface="Times New Roman" panose="02020603050405020304" pitchFamily="18" charset="0"/>
                </a:rPr>
                <a:t>三</a:t>
              </a:r>
              <a:endParaRPr lang="zh-CN" altLang="en-US" dirty="0">
                <a:solidFill>
                  <a:schemeClr val="bg1"/>
                </a:solidFill>
              </a:endParaRPr>
            </a:p>
          </p:txBody>
        </p:sp>
      </p:grpSp>
    </p:spTree>
    <p:extLst>
      <p:ext uri="{BB962C8B-B14F-4D97-AF65-F5344CB8AC3E}">
        <p14:creationId xmlns:p14="http://schemas.microsoft.com/office/powerpoint/2010/main" val="3289640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stretch>
            <a:fillRect/>
          </a:stretch>
        </p:blipFill>
        <p:spPr>
          <a:xfrm>
            <a:off x="403938" y="5020713"/>
            <a:ext cx="1298780" cy="395581"/>
          </a:xfrm>
          <a:prstGeom prst="rect">
            <a:avLst/>
          </a:prstGeom>
        </p:spPr>
      </p:pic>
      <p:pic>
        <p:nvPicPr>
          <p:cNvPr id="9" name="图片 8"/>
          <p:cNvPicPr>
            <a:picLocks noChangeAspect="1"/>
          </p:cNvPicPr>
          <p:nvPr/>
        </p:nvPicPr>
        <p:blipFill>
          <a:blip r:embed="rId2"/>
          <a:stretch>
            <a:fillRect/>
          </a:stretch>
        </p:blipFill>
        <p:spPr>
          <a:xfrm>
            <a:off x="403938" y="4454991"/>
            <a:ext cx="1008112" cy="395581"/>
          </a:xfrm>
          <a:prstGeom prst="rect">
            <a:avLst/>
          </a:prstGeom>
        </p:spPr>
      </p:pic>
      <p:pic>
        <p:nvPicPr>
          <p:cNvPr id="10" name="图片 9"/>
          <p:cNvPicPr>
            <a:picLocks noChangeAspect="1"/>
          </p:cNvPicPr>
          <p:nvPr/>
        </p:nvPicPr>
        <p:blipFill>
          <a:blip r:embed="rId2"/>
          <a:stretch>
            <a:fillRect/>
          </a:stretch>
        </p:blipFill>
        <p:spPr>
          <a:xfrm>
            <a:off x="395358" y="3907178"/>
            <a:ext cx="1008112" cy="395581"/>
          </a:xfrm>
          <a:prstGeom prst="rect">
            <a:avLst/>
          </a:prstGeom>
        </p:spPr>
      </p:pic>
      <p:pic>
        <p:nvPicPr>
          <p:cNvPr id="6" name="教材晒清单.EPS" descr="id:2147488206;FounderCES"/>
          <p:cNvPicPr/>
          <p:nvPr/>
        </p:nvPicPr>
        <p:blipFill>
          <a:blip r:embed="rId3"/>
          <a:stretch>
            <a:fillRect/>
          </a:stretch>
        </p:blipFill>
        <p:spPr>
          <a:xfrm>
            <a:off x="3579795" y="764704"/>
            <a:ext cx="5036720" cy="484818"/>
          </a:xfrm>
          <a:prstGeom prst="rect">
            <a:avLst/>
          </a:prstGeom>
        </p:spPr>
      </p:pic>
      <p:pic>
        <p:nvPicPr>
          <p:cNvPr id="7" name="21XBS1.EPS" descr="id:2147488213;FounderCES"/>
          <p:cNvPicPr/>
          <p:nvPr/>
        </p:nvPicPr>
        <p:blipFill>
          <a:blip r:embed="rId4"/>
          <a:stretch>
            <a:fillRect/>
          </a:stretch>
        </p:blipFill>
        <p:spPr>
          <a:xfrm>
            <a:off x="478581" y="1196752"/>
            <a:ext cx="2015491" cy="371186"/>
          </a:xfrm>
          <a:prstGeom prst="rect">
            <a:avLst/>
          </a:prstGeom>
        </p:spPr>
      </p:pic>
      <p:sp>
        <p:nvSpPr>
          <p:cNvPr id="3" name="内容占位符 2"/>
          <p:cNvSpPr>
            <a:spLocks noGrp="1"/>
          </p:cNvSpPr>
          <p:nvPr>
            <p:ph idx="1"/>
          </p:nvPr>
        </p:nvSpPr>
        <p:spPr>
          <a:xfrm>
            <a:off x="360854" y="1564684"/>
            <a:ext cx="11485848" cy="5078313"/>
          </a:xfrm>
        </p:spPr>
        <p:txBody>
          <a:bodyPr/>
          <a:lstStyle/>
          <a:p>
            <a:pPr hangingPunct="0">
              <a:spcAft>
                <a:spcPts val="0"/>
              </a:spcAft>
            </a:pP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3A304"/>
                </a:solidFill>
                <a:latin typeface="+mn-ea"/>
                <a:cs typeface="Times New Roman" panose="02020603050405020304" pitchFamily="18" charset="0"/>
              </a:rPr>
              <a:t>喜怒无常</a:t>
            </a:r>
            <a:r>
              <a:rPr lang="en-US" altLang="zh-CN" b="1" dirty="0">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3A304"/>
                </a:solidFill>
                <a:latin typeface="+mn-ea"/>
                <a:cs typeface="Times New Roman" panose="02020603050405020304" pitchFamily="18" charset="0"/>
              </a:rPr>
              <a:t>阴晴不定</a:t>
            </a:r>
            <a:endParaRPr lang="zh-CN" altLang="zh-CN" sz="1050" dirty="0">
              <a:solidFill>
                <a:srgbClr val="000000"/>
              </a:solidFill>
              <a:latin typeface="+mn-ea"/>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喜怒无常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：一会儿高兴，一会儿发怒。形容人情绪变化不定。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阴晴不定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：比喻人性格不稳定，喜怒无常。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情绪变化不定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喜怒无常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只能指人的情绪；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阴晴不定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也可以形容天气变化不定。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他总是那样</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喜怒无常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让人感觉无法亲近。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在这种</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阴晴不定</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的天气里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光线和阴影如同调皮的孩子在玩捉迷藏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不断变换着出现的位置。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970318"/>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朗斯特罗姆的诗一般需要花几年时间才能完成，有的时间更长。长诗《画廊》几乎用了十年时间！而短诗《有太阳的风景》在它第一次以手稿形式写出到发表历经了七年时间。在特朗斯特罗姆的诗中，我们很少碰到日常套话或流行语，即便它们描写的完全是日常生活的小事。因为诗人看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刽子手和语言在同步前进，所以我们得使用新的语言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《夜值》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。这新的语言不是别的语言。而是个人的、独特的、没有被媒体污染过的语言。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执着</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精益求精</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创新</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78582" y="980728"/>
            <a:ext cx="1368152" cy="461665"/>
            <a:chOff x="342748" y="1248196"/>
            <a:chExt cx="864096" cy="461665"/>
          </a:xfrm>
        </p:grpSpPr>
        <p:pic>
          <p:nvPicPr>
            <p:cNvPr id="4" name="BS25.EPS" descr="id:2147488689;FounderCES"/>
            <p:cNvPicPr/>
            <p:nvPr/>
          </p:nvPicPr>
          <p:blipFill>
            <a:blip r:embed="rId2"/>
            <a:stretch>
              <a:fillRect/>
            </a:stretch>
          </p:blipFill>
          <p:spPr>
            <a:xfrm>
              <a:off x="342748" y="1277813"/>
              <a:ext cx="864096" cy="395605"/>
            </a:xfrm>
            <a:prstGeom prst="rect">
              <a:avLst/>
            </a:prstGeom>
          </p:spPr>
        </p:pic>
        <p:sp>
          <p:nvSpPr>
            <p:cNvPr id="5" name="矩形 4"/>
            <p:cNvSpPr/>
            <p:nvPr/>
          </p:nvSpPr>
          <p:spPr>
            <a:xfrm>
              <a:off x="342748" y="1248196"/>
              <a:ext cx="859859" cy="461665"/>
            </a:xfrm>
            <a:prstGeom prst="rect">
              <a:avLst/>
            </a:prstGeom>
          </p:spPr>
          <p:txBody>
            <a:bodyPr wrap="none">
              <a:spAutoFit/>
            </a:bodyPr>
            <a:lstStyle/>
            <a:p>
              <a:r>
                <a:rPr lang="zh-CN" altLang="zh-CN" sz="2400" dirty="0" smtClean="0">
                  <a:solidFill>
                    <a:schemeClr val="bg1"/>
                  </a:solidFill>
                  <a:ea typeface="黑体" panose="02010609060101010101" pitchFamily="49" charset="-122"/>
                  <a:cs typeface="Times New Roman" panose="02020603050405020304" pitchFamily="18" charset="0"/>
                </a:rPr>
                <a:t>素材</a:t>
              </a:r>
              <a:r>
                <a:rPr lang="zh-CN" altLang="en-US" sz="2400" dirty="0" smtClean="0">
                  <a:solidFill>
                    <a:schemeClr val="bg1"/>
                  </a:solidFill>
                  <a:ea typeface="黑体" panose="02010609060101010101" pitchFamily="49" charset="-122"/>
                  <a:cs typeface="Times New Roman" panose="02020603050405020304" pitchFamily="18" charset="0"/>
                </a:rPr>
                <a:t>四</a:t>
              </a:r>
              <a:endParaRPr lang="zh-CN" altLang="en-US" dirty="0">
                <a:solidFill>
                  <a:schemeClr val="bg1"/>
                </a:solidFill>
              </a:endParaRPr>
            </a:p>
          </p:txBody>
        </p:sp>
      </p:grpSp>
    </p:spTree>
    <p:extLst>
      <p:ext uri="{BB962C8B-B14F-4D97-AF65-F5344CB8AC3E}">
        <p14:creationId xmlns:p14="http://schemas.microsoft.com/office/powerpoint/2010/main" val="2690188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4454233"/>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《迷娘》</a:t>
            </a:r>
            <a:r>
              <a:rPr lang="en-US" altLang="zh-CN" b="1" dirty="0">
                <a:solidFill>
                  <a:srgbClr val="F985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98500"/>
                </a:solidFill>
                <a:latin typeface="Times New Roman" panose="02020603050405020304" pitchFamily="18" charset="0"/>
                <a:ea typeface="楷体" panose="02010609060101010101" pitchFamily="49" charset="-122"/>
                <a:cs typeface="Times New Roman" panose="02020603050405020304" pitchFamily="18" charset="0"/>
              </a:rPr>
              <a:t>之一</a:t>
            </a:r>
            <a:r>
              <a:rPr lang="en-US" altLang="zh-CN" b="1" dirty="0">
                <a:solidFill>
                  <a:srgbClr val="F985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《迷娘》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中的迷娘是马戏团里一个走钢丝的演员，后来被主人公威廉</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迈斯特赎买，收留在身边，是作品中最动人的人物。她是一位性格内向、身体瘦弱的少女，却很有性格魅力。她出生于意大利，很小的时候就被人诱拐到德国，过着饥寒交迫、颠沛流离的生活。她的父亲流落街头，以弹琴卖艺为生，后来也被威廉</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迈斯特收留。迷娘自从遇到迈斯特，便过上了美好幸福的日子，并且渐渐爱上了迈斯特。可是由于疾病，她不久就去世了。《迷娘》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就是在这样的背景下产生的一首哀婉优美的诗歌。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220;FounderCES"/>
          <p:cNvPicPr/>
          <p:nvPr/>
        </p:nvPicPr>
        <p:blipFill>
          <a:blip r:embed="rId2"/>
          <a:stretch>
            <a:fillRect/>
          </a:stretch>
        </p:blipFill>
        <p:spPr>
          <a:xfrm>
            <a:off x="360854" y="829385"/>
            <a:ext cx="2015490" cy="388516"/>
          </a:xfrm>
          <a:prstGeom prst="rect">
            <a:avLst/>
          </a:prstGeom>
        </p:spPr>
      </p:pic>
      <p:grpSp>
        <p:nvGrpSpPr>
          <p:cNvPr id="5" name="组合 4"/>
          <p:cNvGrpSpPr/>
          <p:nvPr/>
        </p:nvGrpSpPr>
        <p:grpSpPr>
          <a:xfrm>
            <a:off x="360854" y="1375584"/>
            <a:ext cx="1460162" cy="461665"/>
            <a:chOff x="345811" y="1394670"/>
            <a:chExt cx="1460162" cy="461665"/>
          </a:xfrm>
        </p:grpSpPr>
        <p:pic>
          <p:nvPicPr>
            <p:cNvPr id="6" name="BS23A.EPS" descr="id:2147488611;FounderCES"/>
            <p:cNvPicPr/>
            <p:nvPr/>
          </p:nvPicPr>
          <p:blipFill>
            <a:blip r:embed="rId3"/>
            <a:stretch>
              <a:fillRect/>
            </a:stretch>
          </p:blipFill>
          <p:spPr>
            <a:xfrm>
              <a:off x="345811" y="1412776"/>
              <a:ext cx="1460162" cy="432048"/>
            </a:xfrm>
            <a:prstGeom prst="rect">
              <a:avLst/>
            </a:prstGeom>
          </p:spPr>
        </p:pic>
        <p:sp>
          <p:nvSpPr>
            <p:cNvPr id="7" name="矩形 6"/>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《致大海》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这首诗写于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1824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即俄国十二月党人武装起义的前一年。此前，由于普希金的激进思想不容于沙皇专制政府，他们原想把他流放到西伯利亚。由于他的老师说情，普希金去了南高加索，其实是变相流放。普希金性格刚正不阿，不愿迎合当地总督，又被革职遣送回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第二次流放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走前，普希金站在高加索海边登高望远，波涛汹涌的大海激荡起他的万端思绪。流放生活期间远离朋友，远离文学界，精神上非常孤独，他也曾计划过从海上逃亡到南欧，彻底离开俄国，但最终失败。在这种抗争无效、期望渺茫的心境中，诗人写下了这首诗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5553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《自 己 之 歌》</a:t>
            </a:r>
            <a:r>
              <a:rPr lang="en-US" altLang="zh-CN" b="1" dirty="0">
                <a:solidFill>
                  <a:srgbClr val="F985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98500"/>
                </a:solidFill>
                <a:latin typeface="Times New Roman" panose="02020603050405020304" pitchFamily="18" charset="0"/>
                <a:ea typeface="楷体" panose="02010609060101010101" pitchFamily="49" charset="-122"/>
                <a:cs typeface="Times New Roman" panose="02020603050405020304" pitchFamily="18" charset="0"/>
              </a:rPr>
              <a:t>节选</a:t>
            </a:r>
            <a:r>
              <a:rPr lang="en-US" altLang="zh-CN" b="1" dirty="0">
                <a:solidFill>
                  <a:srgbClr val="F985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美国诗人惠特曼自幼家贫，兄弟姐妹众多，但底层劳动人民的生活经验在一定程度上奠定了其民主主义思想基础。直至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1855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年《草叶集》的第一版问世，诗人终于找到自己创作的突破口和定位。在《草叶集》中，作者的政治主场鲜明，那就是不满当时盛行的不公平的奴隶制度，追求自由民主、平等博爱。他对美国这块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民主的大地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进行讴歌，一心希望通过诗歌创作唤醒劳苦大众认清自身的境遇并采取措施加以变革。《自己之歌》就是在这样的背景下产生的。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4916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《树 和 天 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年，特朗斯特罗姆出生于瑞典斯德哥尔摩。三岁时，父母离婚，他和母亲一起生活，在斯德哥尔摩长大。而斯德哥尔摩群岛</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Runmarö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岛上的环境是他诗歌的一个重要题材。他很早就对地理和科学，特别是昆虫学产生了兴趣。十几岁时，他开始弹钢琴，并很快接触诗歌。在他的诗中，生活世界与大自然向来关系密切，无须附加理智的联结，生活世界本身就是自发地发生的、具有大自然特征的显现过程。自然本身就需要一个生活世界来照现，自然立足于存在着的实体，存在于人们生存的世界与人们神秘的想象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26238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0832"/>
            <a:ext cx="11485848" cy="5008230"/>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政治抒情诗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政治抒情诗是指那些以诗的形式来表达对当代重要政治事件、社会思潮的评说和情感反映的作品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。它将强烈的情感宣泄和政论式的观念叙说相结合，通常使用长句、错落的短句或阶梯式的句子，节奏分明，格调高昂，气势奔放，音节响亮，声韵铿锵，具有鼓动性。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dirty="0">
                <a:solidFill>
                  <a:srgbClr val="F985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自由体</a:t>
            </a:r>
            <a:r>
              <a:rPr lang="en-US" altLang="zh-CN" b="1" dirty="0">
                <a:solidFill>
                  <a:srgbClr val="F985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的诗歌形式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《草叶集》开创了美国民族诗歌的新时代。诗人在诗歌形式上有大胆的创新，创造了</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自由体</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的诗歌形式，打破了传统的诗歌格律，以断句作为韵律的基础，节奏自由奔放，汪洋恣肆，舒卷自如，具有一泻千里的气势和无所不包的容量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550590" y="836712"/>
            <a:ext cx="1460162" cy="461665"/>
            <a:chOff x="345811" y="1394670"/>
            <a:chExt cx="1460162" cy="461665"/>
          </a:xfrm>
        </p:grpSpPr>
        <p:pic>
          <p:nvPicPr>
            <p:cNvPr id="7" name="BS23A.EPS" descr="id:2147488611;FounderCES"/>
            <p:cNvPicPr/>
            <p:nvPr/>
          </p:nvPicPr>
          <p:blipFill>
            <a:blip r:embed="rId2"/>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smtClean="0">
                  <a:solidFill>
                    <a:srgbClr val="000000"/>
                  </a:solidFill>
                  <a:ea typeface="黑体" panose="02010609060101010101" pitchFamily="49" charset="-122"/>
                  <a:cs typeface="Times New Roman" panose="02020603050405020304" pitchFamily="18" charset="0"/>
                </a:rPr>
                <a:t>文体知识</a:t>
              </a:r>
              <a:endParaRPr lang="zh-CN" altLang="en-US"/>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454233"/>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象 征 主 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Times New Roman" panose="02020603050405020304" pitchFamily="18" charset="0"/>
                <a:ea typeface="宋体" panose="02010600030101010101" pitchFamily="2" charset="-122"/>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欧洲一部分知识分子对社会生活和官方沙龙文化不满。但他们不敢正视现实</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不愿直接表述自己的意思</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往往采用象征和寓意的手法</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在幻想中虚构另外的世界</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抒发自己的愿望</a:t>
            </a:r>
            <a:r>
              <a:rPr lang="zh-CN" altLang="zh-CN" b="1" dirty="0">
                <a:solidFill>
                  <a:srgbClr val="000000"/>
                </a:solidFill>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象征主义由此产生。象征主义文学是一个起源于</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rPr>
              <a:t>19</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世纪中叶的法国</a:t>
            </a:r>
            <a:r>
              <a:rPr lang="zh-CN" altLang="zh-CN" b="1" u="wavy" dirty="0">
                <a:solidFill>
                  <a:srgbClr val="000000"/>
                </a:solidFill>
                <a:uFill>
                  <a:solidFill>
                    <a:srgbClr val="00AEEF"/>
                  </a:solidFill>
                </a:uFill>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并于</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rPr>
              <a:t>20</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世纪初扩及欧美各国的文学流派</a:t>
            </a:r>
            <a:r>
              <a:rPr lang="zh-CN" altLang="zh-CN" b="1" u="wavy" dirty="0">
                <a:solidFill>
                  <a:srgbClr val="000000"/>
                </a:solidFill>
                <a:uFill>
                  <a:solidFill>
                    <a:srgbClr val="00AEEF"/>
                  </a:solidFill>
                </a:uFill>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是象征主义思潮在文学上的体现</a:t>
            </a:r>
            <a:r>
              <a:rPr lang="zh-CN" altLang="zh-CN" b="1" u="wavy" dirty="0">
                <a:solidFill>
                  <a:srgbClr val="000000"/>
                </a:solidFill>
                <a:uFill>
                  <a:solidFill>
                    <a:srgbClr val="00AEEF"/>
                  </a:solidFill>
                </a:uFill>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也是现代主义文学的一个核心分支</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主要涵盖诗歌和戏剧两大领域。代表人物有法国诗人夏尔</a:t>
            </a:r>
            <a:r>
              <a:rPr lang="en-US" altLang="zh-CN" b="1" dirty="0">
                <a:solidFill>
                  <a:srgbClr val="000000"/>
                </a:solidFill>
                <a:latin typeface="Times New Roman" panose="02020603050405020304" pitchFamily="18" charset="0"/>
                <a:ea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波德莱尔、斯特芳</a:t>
            </a:r>
            <a:r>
              <a:rPr lang="en-US" altLang="zh-CN" b="1" dirty="0">
                <a:solidFill>
                  <a:srgbClr val="000000"/>
                </a:solidFill>
                <a:latin typeface="Times New Roman" panose="02020603050405020304" pitchFamily="18" charset="0"/>
                <a:ea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马拉美、保罗</a:t>
            </a:r>
            <a:r>
              <a:rPr lang="en-US" altLang="zh-CN" b="1" dirty="0">
                <a:solidFill>
                  <a:srgbClr val="000000"/>
                </a:solidFill>
                <a:latin typeface="Times New Roman" panose="02020603050405020304" pitchFamily="18" charset="0"/>
                <a:ea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魏尔伦</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比利时诗人莫里斯</a:t>
            </a:r>
            <a:r>
              <a:rPr lang="en-US" altLang="zh-CN" b="1" dirty="0">
                <a:solidFill>
                  <a:srgbClr val="000000"/>
                </a:solidFill>
                <a:latin typeface="Times New Roman" panose="02020603050405020304" pitchFamily="18" charset="0"/>
                <a:ea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梅特林克等。</a:t>
            </a:r>
            <a:endParaRPr lang="zh-CN" altLang="en-US" dirty="0"/>
          </a:p>
        </p:txBody>
      </p:sp>
      <p:grpSp>
        <p:nvGrpSpPr>
          <p:cNvPr id="3" name="组合 2"/>
          <p:cNvGrpSpPr/>
          <p:nvPr/>
        </p:nvGrpSpPr>
        <p:grpSpPr>
          <a:xfrm>
            <a:off x="550590" y="836712"/>
            <a:ext cx="1460162" cy="461665"/>
            <a:chOff x="345811" y="1394670"/>
            <a:chExt cx="1460162" cy="461665"/>
          </a:xfrm>
        </p:grpSpPr>
        <p:pic>
          <p:nvPicPr>
            <p:cNvPr id="4" name="BS23A.EPS" descr="id:2147488611;FounderCES"/>
            <p:cNvPicPr/>
            <p:nvPr/>
          </p:nvPicPr>
          <p:blipFill>
            <a:blip r:embed="rId2"/>
            <a:stretch>
              <a:fillRect/>
            </a:stretch>
          </p:blipFill>
          <p:spPr>
            <a:xfrm>
              <a:off x="345811" y="1412776"/>
              <a:ext cx="1460162" cy="432048"/>
            </a:xfrm>
            <a:prstGeom prst="rect">
              <a:avLst/>
            </a:prstGeom>
          </p:spPr>
        </p:pic>
        <p:sp>
          <p:nvSpPr>
            <p:cNvPr id="5" name="矩形 4"/>
            <p:cNvSpPr/>
            <p:nvPr/>
          </p:nvSpPr>
          <p:spPr>
            <a:xfrm>
              <a:off x="354863" y="1394670"/>
              <a:ext cx="1422184" cy="461665"/>
            </a:xfrm>
            <a:prstGeom prst="rect">
              <a:avLst/>
            </a:prstGeom>
          </p:spPr>
          <p:txBody>
            <a:bodyPr wrap="none">
              <a:spAutoFit/>
            </a:bodyPr>
            <a:lstStyle/>
            <a:p>
              <a:r>
                <a:rPr lang="zh-CN" altLang="zh-CN" sz="2400" dirty="0">
                  <a:solidFill>
                    <a:srgbClr val="000000"/>
                  </a:solidFill>
                  <a:ea typeface="黑体" panose="02010609060101010101" pitchFamily="49" charset="-122"/>
                  <a:cs typeface="Times New Roman" panose="02020603050405020304" pitchFamily="18" charset="0"/>
                </a:rPr>
                <a:t>文学常识</a:t>
              </a:r>
              <a:endParaRPr lang="zh-CN" altLang="en-US" dirty="0"/>
            </a:p>
          </p:txBody>
        </p:sp>
      </p:grpSp>
    </p:spTree>
    <p:extLst>
      <p:ext uri="{BB962C8B-B14F-4D97-AF65-F5344CB8AC3E}">
        <p14:creationId xmlns:p14="http://schemas.microsoft.com/office/powerpoint/2010/main" val="1993377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超现实主义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超现实主义文学是继象征主义、未来主义、表现主义之后，现代主义文学的又一个有广泛国际影响的重要流派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。超现实主义文学诞生于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年的法国，随后扩展到欧美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国家。这一流派有明确的政治、社会、文学理论以及一套实验性的艺术方法。作为一场文艺运动，超现实主义思潮影响极为深广，但单就文学影响而言，主要在诗歌领域。超现实主义作家致力于探索人类的潜意识心理，主张突破合乎逻辑与实际的现实观，彻底放弃以逻辑和有序经验记忆为基础的现实形象，将现实观念与本能、潜意识和梦的经验相融合，展现人类深层心理中的形象世界。其作品追求奇特的艺术效果，充满出人意料的形象比喻，作品想象丰富新颖，但大多晦涩难懂，语言缺乏逻辑性、规范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97700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3917</Words>
  <Application>Microsoft Office PowerPoint</Application>
  <PresentationFormat>自定义</PresentationFormat>
  <Paragraphs>77</Paragraphs>
  <Slides>20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401</cp:revision>
  <dcterms:created xsi:type="dcterms:W3CDTF">2020-11-06T05:24:00Z</dcterms:created>
  <dcterms:modified xsi:type="dcterms:W3CDTF">2025-06-26T09:55:47Z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97D1C7A2FF37464791FCC68C2E5DC138_12</vt:lpwstr>
  </property>
</Properties>
</file>